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4"/>
  </p:notes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295" r:id="rId36"/>
    <p:sldId id="296" r:id="rId37"/>
    <p:sldId id="298" r:id="rId38"/>
    <p:sldId id="299" r:id="rId39"/>
    <p:sldId id="300" r:id="rId40"/>
    <p:sldId id="301" r:id="rId41"/>
    <p:sldId id="302" r:id="rId42"/>
    <p:sldId id="304" r:id="rId43"/>
    <p:sldId id="305" r:id="rId44"/>
    <p:sldId id="306" r:id="rId45"/>
    <p:sldId id="307" r:id="rId46"/>
    <p:sldId id="308" r:id="rId47"/>
    <p:sldId id="310" r:id="rId48"/>
    <p:sldId id="311" r:id="rId49"/>
    <p:sldId id="312" r:id="rId50"/>
    <p:sldId id="313" r:id="rId51"/>
    <p:sldId id="314" r:id="rId52"/>
    <p:sldId id="316" r:id="rId53"/>
    <p:sldId id="317" r:id="rId54"/>
    <p:sldId id="318" r:id="rId55"/>
    <p:sldId id="319" r:id="rId56"/>
    <p:sldId id="320" r:id="rId57"/>
    <p:sldId id="322" r:id="rId58"/>
    <p:sldId id="323" r:id="rId59"/>
    <p:sldId id="324" r:id="rId60"/>
    <p:sldId id="325" r:id="rId61"/>
    <p:sldId id="326" r:id="rId62"/>
    <p:sldId id="328" r:id="rId63"/>
    <p:sldId id="329" r:id="rId64"/>
    <p:sldId id="330" r:id="rId65"/>
    <p:sldId id="331" r:id="rId66"/>
    <p:sldId id="332" r:id="rId67"/>
    <p:sldId id="334" r:id="rId68"/>
    <p:sldId id="335" r:id="rId69"/>
    <p:sldId id="336" r:id="rId70"/>
    <p:sldId id="337" r:id="rId71"/>
    <p:sldId id="338" r:id="rId72"/>
    <p:sldId id="340" r:id="rId73"/>
    <p:sldId id="341" r:id="rId74"/>
    <p:sldId id="342" r:id="rId75"/>
    <p:sldId id="343" r:id="rId76"/>
    <p:sldId id="344" r:id="rId77"/>
    <p:sldId id="346" r:id="rId78"/>
    <p:sldId id="347" r:id="rId79"/>
    <p:sldId id="348" r:id="rId80"/>
    <p:sldId id="349" r:id="rId81"/>
    <p:sldId id="350" r:id="rId82"/>
    <p:sldId id="352" r:id="rId83"/>
    <p:sldId id="353" r:id="rId84"/>
    <p:sldId id="354" r:id="rId85"/>
    <p:sldId id="355" r:id="rId86"/>
    <p:sldId id="356" r:id="rId87"/>
    <p:sldId id="358" r:id="rId88"/>
    <p:sldId id="359" r:id="rId89"/>
    <p:sldId id="360" r:id="rId90"/>
    <p:sldId id="361" r:id="rId91"/>
    <p:sldId id="362" r:id="rId92"/>
    <p:sldId id="364" r:id="rId93"/>
    <p:sldId id="365" r:id="rId94"/>
    <p:sldId id="366" r:id="rId95"/>
    <p:sldId id="367" r:id="rId96"/>
    <p:sldId id="368" r:id="rId97"/>
    <p:sldId id="370" r:id="rId98"/>
    <p:sldId id="371" r:id="rId99"/>
    <p:sldId id="372" r:id="rId100"/>
    <p:sldId id="376" r:id="rId101"/>
    <p:sldId id="374" r:id="rId102"/>
    <p:sldId id="375" r:id="rId10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8"/>
    <p:restoredTop sz="94600"/>
  </p:normalViewPr>
  <p:slideViewPr>
    <p:cSldViewPr snapToGrid="0" snapToObjects="1" showGuides="1">
      <p:cViewPr varScale="1">
        <p:scale>
          <a:sx n="82" d="100"/>
          <a:sy n="82" d="100"/>
        </p:scale>
        <p:origin x="248" y="16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5857F-7668-F84A-B861-E9E268E0EF95}" type="datetimeFigureOut">
              <a:rPr lang="en-US" smtClean="0"/>
              <a:t>6/6/20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0AACD-42F8-F848-BB84-B3029AD5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DDB98-B924-9B45-B5E0-41E8F953F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574AD-086C-D04D-92B0-080EB85B1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A0B18-9545-0040-8B98-7849BFCB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B7B7A-85BD-8846-9B92-E70F00E2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34645-D892-8A43-ACB2-89FA81D2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B5C2-CA92-CC4F-8C9E-3BEDAEE8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13FF8-008F-DA41-840E-D73EE8134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30B51-E127-C640-8A47-3AC8B881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E7EA-14F4-2949-A098-A8F424C1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F4D73-440C-F64A-9A66-E5A6E7AC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6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5D43C-EAE5-D347-B3C5-11D2E0AD0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8D040-A101-7A42-80E9-328CC6C34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75CDA-4523-3A43-80B2-C4A6D76D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45A1F-C074-394D-BB32-106811C2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0994-0ABA-1244-BC68-2CDF25A2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86EB0-77DE-3F4E-9AFC-BC3E5F87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80E6-353E-CC4D-A6F6-6BC166FB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1A18-B4AA-9643-BF52-E53D727E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202FB-6FCA-D44B-9D7D-BB24F40C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4C939-1B0F-3E47-A8E6-9CC2A37F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863C-9B3A-E246-8A94-C78D58FAB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5327B-84DA-7148-8D41-BA01C6783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7FFE3-8407-1347-AEB0-14A8147F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1AC4A-04A4-9B4B-B6D9-47ACABC1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D4D8-14E3-F549-AD15-7D75A395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5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C611-3EEA-B84E-9089-2A126C83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35E01-0686-7943-896E-2FC6E1FA9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2F46-C043-F642-A329-03F8BB037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69993-92CE-0648-9557-7560707E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BE091-CDC4-8D42-87B2-39AFF4BC6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42599-EC14-6241-9CA5-7DCD22078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012D-1C58-FB4D-AED1-F5E20423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CC0AF-77BD-A745-AE9C-B80E190C1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B0258-EB02-0142-B3B3-5D2DBF693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314FB-AFF0-F24C-8426-AC20B264C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D439D-768B-0D4B-B011-B109CB567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8CF3A-DABC-1142-945C-E5D31680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0777D-CD43-0F43-8EEB-B6373EAA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F3C9F-199F-3A43-AFF3-05295118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1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9C91-51CA-7345-8C9B-40EE4AF8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860E5-94C7-CB42-94D5-7ECDE742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9904A-A064-234C-9476-4C9D1B71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76C3A-3019-6B45-A5D0-874F38FB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B2402-3737-244D-8E0C-F37D35E8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EDAD9-04F2-1042-81EA-0FFCEFF0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7ADA5-638B-4A48-92C6-2A21929D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6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B249-6671-3647-A906-52CC27B34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E1BF-CCDA-0E43-9A30-CE69D86E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8D769-3E72-8B42-9CF9-BBA5DCCAB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B7CF1-A641-954C-B53C-A6CBD6C9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F625F-9D3D-DB4A-AB34-A605D9BB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D25E7-F121-6648-839B-7125B2C5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7A74-A7DB-5749-ADAE-752F8E47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27A2B-1057-3949-A027-59D354CB2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95C9A-A33F-7941-BC83-ADB16DBCF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B2795-6573-0D44-B659-47D0B928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3DA2B-0361-CA48-A83E-55F3D7CE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181FC-D04F-A744-89F3-BB00EDB6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B53A5-23DE-2249-93E0-E12F9315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B70DD-6B8A-9242-90AA-14F7B3AA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C481-C2F4-6D4B-9DB3-DC15073C1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696B-1815-D447-B951-2B2B00698F7F}" type="datetimeFigureOut">
              <a:rPr lang="en-US" smtClean="0"/>
              <a:t>6/6/20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CF7FE-B8C9-EA45-9E06-AD498B56A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AB46-9DAB-6D45-96D6-C562EBC88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C651-D54B-E749-B304-B3799BDB7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6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7D7705-9F67-8948-8EC7-F87EBBC19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445" y="333284"/>
            <a:ext cx="2404403" cy="240440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1386025" y="144000"/>
            <a:ext cx="75519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Portfolio of Patient Cases for Application For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	Certification in Clinical </a:t>
            </a:r>
            <a:r>
              <a:rPr lang="en-US" sz="3200" dirty="0" err="1">
                <a:solidFill>
                  <a:schemeClr val="bg1"/>
                </a:solidFill>
              </a:rPr>
              <a:t>Anaplastology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36584B-E387-8D41-897E-013546BF3729}"/>
              </a:ext>
            </a:extLst>
          </p:cNvPr>
          <p:cNvSpPr txBox="1"/>
          <p:nvPr/>
        </p:nvSpPr>
        <p:spPr>
          <a:xfrm>
            <a:off x="533488" y="1593284"/>
            <a:ext cx="1105200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This slide deck contains 102 slides.</a:t>
            </a:r>
          </a:p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Use this slide deck to present all patient case photographs</a:t>
            </a:r>
          </a:p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Do not add or delete any slides.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Complete the entire slide deck. </a:t>
            </a:r>
            <a:r>
              <a:rPr lang="en-US" sz="2400" b="1" dirty="0"/>
              <a:t>Do not leave an empty slide.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Place only put one item per slide. Use the text found on the slide as a guide.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Delete the text once you have read it and replace the text with the required  item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Not following directions may delay or disqualify the application.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0E51DB-D2AA-5547-9C00-54DD2E8E9418}"/>
              </a:ext>
            </a:extLst>
          </p:cNvPr>
          <p:cNvSpPr txBox="1"/>
          <p:nvPr/>
        </p:nvSpPr>
        <p:spPr>
          <a:xfrm>
            <a:off x="843825" y="5894685"/>
            <a:ext cx="838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Please contact </a:t>
            </a:r>
            <a:r>
              <a:rPr lang="en-US" sz="2400" b="1" dirty="0"/>
              <a:t>rachel@bcca-cca.com </a:t>
            </a:r>
            <a:r>
              <a:rPr lang="en-US" sz="2400" dirty="0"/>
              <a:t>for any questions</a:t>
            </a:r>
          </a:p>
        </p:txBody>
      </p:sp>
    </p:spTree>
    <p:extLst>
      <p:ext uri="{BB962C8B-B14F-4D97-AF65-F5344CB8AC3E}">
        <p14:creationId xmlns:p14="http://schemas.microsoft.com/office/powerpoint/2010/main" val="321257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99BF6E-0EBC-344F-89CB-E3086A980A7F}"/>
              </a:ext>
            </a:extLst>
          </p:cNvPr>
          <p:cNvSpPr txBox="1"/>
          <p:nvPr/>
        </p:nvSpPr>
        <p:spPr>
          <a:xfrm>
            <a:off x="828000" y="2520000"/>
            <a:ext cx="1019580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8 </a:t>
            </a:r>
            <a:r>
              <a:rPr lang="en-CA" sz="2800" i="1" dirty="0"/>
              <a:t>- View of tissue contact or fitting surface of prosthesis </a:t>
            </a:r>
          </a:p>
          <a:p>
            <a:r>
              <a:rPr lang="en-CA" sz="2800" i="1" dirty="0"/>
              <a:t>(on a plain background).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1831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100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6594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101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9972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102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2700000" y="288000"/>
            <a:ext cx="6975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Your Patient Case Portfolio is Completed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7999" y="2520000"/>
            <a:ext cx="103927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3"/>
            <a:r>
              <a:rPr lang="en-CA" sz="2800" b="1" i="1" dirty="0"/>
              <a:t>Please check to be </a:t>
            </a:r>
            <a:r>
              <a:rPr lang="en-CA" sz="2800" b="1" i="1"/>
              <a:t>sure there </a:t>
            </a:r>
            <a:r>
              <a:rPr lang="en-CA" sz="2800" b="1" i="1" dirty="0"/>
              <a:t>is one photograph for </a:t>
            </a:r>
            <a:r>
              <a:rPr lang="en-CA" sz="2800" b="1" i="1"/>
              <a:t>each entry. </a:t>
            </a:r>
            <a:br>
              <a:rPr lang="en-CA" sz="2800" i="1" dirty="0"/>
            </a:br>
            <a:endParaRPr lang="en-CA" sz="2800" i="1" dirty="0"/>
          </a:p>
          <a:p>
            <a:pPr marL="17463"/>
            <a:r>
              <a:rPr lang="en-CA" sz="2800" i="1" dirty="0"/>
              <a:t>Include this portfolio as part of the application to sit for the exam</a:t>
            </a:r>
            <a:br>
              <a:rPr lang="en-CA" sz="2800" i="1" dirty="0"/>
            </a:br>
            <a:r>
              <a:rPr lang="en-CA" sz="2800" i="1" dirty="0"/>
              <a:t>for Certification in Clinical </a:t>
            </a:r>
            <a:r>
              <a:rPr lang="en-CA" sz="2800" i="1" dirty="0" err="1"/>
              <a:t>Anaplastology</a:t>
            </a:r>
            <a:r>
              <a:rPr lang="en-CA" sz="2800" i="1" dirty="0"/>
              <a:t>.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For more information please contact us at </a:t>
            </a:r>
            <a:r>
              <a:rPr lang="en-CA" sz="2800" i="1" dirty="0" err="1"/>
              <a:t>rachel@bcca-cca.com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8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62CAF2-3907-5743-B2FD-9909A19BA59B}"/>
              </a:ext>
            </a:extLst>
          </p:cNvPr>
          <p:cNvSpPr/>
          <p:nvPr/>
        </p:nvSpPr>
        <p:spPr>
          <a:xfrm>
            <a:off x="828000" y="2520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38"/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For </a:t>
            </a:r>
            <a:r>
              <a:rPr lang="en-CA" sz="2800" i="1" dirty="0" err="1"/>
              <a:t>osseointegrated</a:t>
            </a:r>
            <a:r>
              <a:rPr lang="en-CA" sz="2800" i="1" dirty="0"/>
              <a:t> cases, show implant components on patient (i.e. bar or magnetic components on abutments).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199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F562CA-C521-914D-AAD3-837742F40E35}"/>
              </a:ext>
            </a:extLst>
          </p:cNvPr>
          <p:cNvSpPr txBox="1"/>
          <p:nvPr/>
        </p:nvSpPr>
        <p:spPr>
          <a:xfrm>
            <a:off x="827999" y="2520000"/>
            <a:ext cx="10525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- Impression (view of tissue side) or patient model resulting from digital imaging).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2126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7FB7B-EDE0-C543-A679-17F4A21F6F22}"/>
              </a:ext>
            </a:extLst>
          </p:cNvPr>
          <p:cNvSpPr txBox="1"/>
          <p:nvPr/>
        </p:nvSpPr>
        <p:spPr>
          <a:xfrm>
            <a:off x="828000" y="2520000"/>
            <a:ext cx="1113747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3 </a:t>
            </a:r>
            <a:r>
              <a:rPr lang="en-CA" sz="2800" i="1" dirty="0"/>
              <a:t>- Prototype on patient (i.e. wax or clay sculpture on patient).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5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58755A-6342-5C41-A790-D3FC26B4B0F8}"/>
              </a:ext>
            </a:extLst>
          </p:cNvPr>
          <p:cNvSpPr/>
          <p:nvPr/>
        </p:nvSpPr>
        <p:spPr>
          <a:xfrm>
            <a:off x="828000" y="2520000"/>
            <a:ext cx="103460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4 </a:t>
            </a:r>
            <a:r>
              <a:rPr lang="en-CA" sz="2800" i="1" dirty="0"/>
              <a:t>- Mold (all parts shown ready for prosthesis casting).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97799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BED362-0621-4A46-9721-78FBEFA40892}"/>
              </a:ext>
            </a:extLst>
          </p:cNvPr>
          <p:cNvSpPr/>
          <p:nvPr/>
        </p:nvSpPr>
        <p:spPr>
          <a:xfrm>
            <a:off x="828000" y="2520000"/>
            <a:ext cx="1052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5 </a:t>
            </a:r>
            <a:r>
              <a:rPr lang="en-CA" sz="2800" i="1" dirty="0"/>
              <a:t>- One external view of prosthesis on the patient.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53275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ACA16A-D08D-FF49-8A7E-FA51C1E48CB4}"/>
              </a:ext>
            </a:extLst>
          </p:cNvPr>
          <p:cNvSpPr/>
          <p:nvPr/>
        </p:nvSpPr>
        <p:spPr>
          <a:xfrm>
            <a:off x="828000" y="2520000"/>
            <a:ext cx="10164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6  </a:t>
            </a:r>
            <a:r>
              <a:rPr lang="en-CA" sz="2800" i="1" dirty="0"/>
              <a:t>- One external view of prosthesis on the patient (different view from previous slide).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53286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DE3B70-888A-A841-A386-B14D16E2689A}"/>
              </a:ext>
            </a:extLst>
          </p:cNvPr>
          <p:cNvSpPr/>
          <p:nvPr/>
        </p:nvSpPr>
        <p:spPr>
          <a:xfrm>
            <a:off x="828000" y="2520000"/>
            <a:ext cx="11165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7 </a:t>
            </a:r>
            <a:r>
              <a:rPr lang="en-CA" sz="2800" i="1" dirty="0"/>
              <a:t>- External (front) view of prosthesis (on a solid background).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60358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99BF6E-0EBC-344F-89CB-E3086A980A7F}"/>
              </a:ext>
            </a:extLst>
          </p:cNvPr>
          <p:cNvSpPr txBox="1"/>
          <p:nvPr/>
        </p:nvSpPr>
        <p:spPr>
          <a:xfrm>
            <a:off x="828000" y="2520000"/>
            <a:ext cx="1019580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8 </a:t>
            </a:r>
            <a:r>
              <a:rPr lang="en-CA" sz="2800" i="1" dirty="0"/>
              <a:t>- View of tissue contact or fitting surface of prosthesis </a:t>
            </a:r>
          </a:p>
          <a:p>
            <a:r>
              <a:rPr lang="en-CA" sz="2800" i="1" dirty="0"/>
              <a:t>(on a plain background).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5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19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62CAF2-3907-5743-B2FD-9909A19BA59B}"/>
              </a:ext>
            </a:extLst>
          </p:cNvPr>
          <p:cNvSpPr/>
          <p:nvPr/>
        </p:nvSpPr>
        <p:spPr>
          <a:xfrm>
            <a:off x="828000" y="2520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38"/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For </a:t>
            </a:r>
            <a:r>
              <a:rPr lang="en-CA" sz="2800" i="1" dirty="0" err="1"/>
              <a:t>osseointegrated</a:t>
            </a:r>
            <a:r>
              <a:rPr lang="en-CA" sz="2800" i="1" dirty="0"/>
              <a:t> cases, show implant components on patient (i.e. bar or magnetic components on abutments).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5066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6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B1427-058A-4C4D-985F-04681C12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5688000"/>
            <a:ext cx="12192000" cy="1188000"/>
          </a:xfr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 marL="635000" algn="l"/>
            <a:r>
              <a:rPr lang="en-US" sz="2400" dirty="0">
                <a:solidFill>
                  <a:schemeClr val="tx1"/>
                </a:solidFill>
              </a:rPr>
              <a:t>Applicants Name:           </a:t>
            </a:r>
            <a:r>
              <a:rPr lang="en-US" sz="2400" i="1" dirty="0">
                <a:solidFill>
                  <a:schemeClr val="tx1"/>
                </a:solidFill>
              </a:rPr>
              <a:t>(The applicant must type in their name here)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Date: </a:t>
            </a:r>
            <a:endParaRPr lang="en-CA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1386025" y="129735"/>
            <a:ext cx="75519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Portfolio of Patient Cases for Application For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	Certification in Clinical </a:t>
            </a:r>
            <a:r>
              <a:rPr lang="en-US" sz="3200" dirty="0" err="1">
                <a:solidFill>
                  <a:schemeClr val="bg1"/>
                </a:solidFill>
              </a:rPr>
              <a:t>Anaplastology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3DB724-D058-6843-A9F6-FE6F9A0F253C}"/>
              </a:ext>
            </a:extLst>
          </p:cNvPr>
          <p:cNvSpPr txBox="1"/>
          <p:nvPr/>
        </p:nvSpPr>
        <p:spPr>
          <a:xfrm>
            <a:off x="438150" y="1389735"/>
            <a:ext cx="10915650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applicant must include the items required on each slide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Do not add more than one item per slide. Complete every slide. </a:t>
            </a:r>
          </a:p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request on each slide follows the </a:t>
            </a:r>
            <a:r>
              <a:rPr lang="en-CA" sz="2400" b="1" dirty="0"/>
              <a:t>Portfolio of Clinical Cases Requirements </a:t>
            </a:r>
            <a:r>
              <a:rPr lang="en-CA" sz="2400" dirty="0"/>
              <a:t>on the </a:t>
            </a:r>
            <a:r>
              <a:rPr lang="en-CA" sz="2400" b="1" dirty="0"/>
              <a:t>BCCA Application Form</a:t>
            </a:r>
            <a:endParaRPr lang="en-US" sz="2400" dirty="0"/>
          </a:p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case letter on each slide corresponds with the case letter assigned to the patient which is recorded on the Patient Release Form</a:t>
            </a:r>
          </a:p>
          <a:p>
            <a:pPr marL="36036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Add the type of prosthesis on the top right of each slide.</a:t>
            </a:r>
          </a:p>
        </p:txBody>
      </p:sp>
    </p:spTree>
    <p:extLst>
      <p:ext uri="{BB962C8B-B14F-4D97-AF65-F5344CB8AC3E}">
        <p14:creationId xmlns:p14="http://schemas.microsoft.com/office/powerpoint/2010/main" val="318448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531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F562CA-C521-914D-AAD3-837742F40E35}"/>
              </a:ext>
            </a:extLst>
          </p:cNvPr>
          <p:cNvSpPr txBox="1"/>
          <p:nvPr/>
        </p:nvSpPr>
        <p:spPr>
          <a:xfrm>
            <a:off x="827999" y="2520000"/>
            <a:ext cx="10525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- Impression (view of tissue side) or patient model resulting from digital imaging).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47721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7FB7B-EDE0-C543-A679-17F4A21F6F22}"/>
              </a:ext>
            </a:extLst>
          </p:cNvPr>
          <p:cNvSpPr txBox="1"/>
          <p:nvPr/>
        </p:nvSpPr>
        <p:spPr>
          <a:xfrm>
            <a:off x="828000" y="2520000"/>
            <a:ext cx="1113747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3 </a:t>
            </a:r>
            <a:r>
              <a:rPr lang="en-CA" sz="2800" i="1" dirty="0"/>
              <a:t>- Prototype on patient (i.e. wax or clay sculpture on patient).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46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58755A-6342-5C41-A790-D3FC26B4B0F8}"/>
              </a:ext>
            </a:extLst>
          </p:cNvPr>
          <p:cNvSpPr/>
          <p:nvPr/>
        </p:nvSpPr>
        <p:spPr>
          <a:xfrm>
            <a:off x="828000" y="2520000"/>
            <a:ext cx="103460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4 </a:t>
            </a:r>
            <a:r>
              <a:rPr lang="en-CA" sz="2800" i="1" dirty="0"/>
              <a:t>- Mold (all parts shown ready for prosthesis casting).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29998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BED362-0621-4A46-9721-78FBEFA40892}"/>
              </a:ext>
            </a:extLst>
          </p:cNvPr>
          <p:cNvSpPr/>
          <p:nvPr/>
        </p:nvSpPr>
        <p:spPr>
          <a:xfrm>
            <a:off x="828000" y="2520000"/>
            <a:ext cx="1052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5 </a:t>
            </a:r>
            <a:r>
              <a:rPr lang="en-CA" sz="2800" i="1" dirty="0"/>
              <a:t>- One external view of prosthesis on the patient.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69958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ACA16A-D08D-FF49-8A7E-FA51C1E48CB4}"/>
              </a:ext>
            </a:extLst>
          </p:cNvPr>
          <p:cNvSpPr/>
          <p:nvPr/>
        </p:nvSpPr>
        <p:spPr>
          <a:xfrm>
            <a:off x="828000" y="2520000"/>
            <a:ext cx="10164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6  </a:t>
            </a:r>
            <a:r>
              <a:rPr lang="en-CA" sz="2800" i="1" dirty="0"/>
              <a:t>- One external view of prosthesis on the patient (different view from previous slide).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44792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DE3B70-888A-A841-A386-B14D16E2689A}"/>
              </a:ext>
            </a:extLst>
          </p:cNvPr>
          <p:cNvSpPr/>
          <p:nvPr/>
        </p:nvSpPr>
        <p:spPr>
          <a:xfrm>
            <a:off x="828000" y="2520000"/>
            <a:ext cx="11165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7 </a:t>
            </a:r>
            <a:r>
              <a:rPr lang="en-CA" sz="2800" i="1" dirty="0"/>
              <a:t>- External (front) view of prosthesis (on a solid background).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38760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99BF6E-0EBC-344F-89CB-E3086A980A7F}"/>
              </a:ext>
            </a:extLst>
          </p:cNvPr>
          <p:cNvSpPr txBox="1"/>
          <p:nvPr/>
        </p:nvSpPr>
        <p:spPr>
          <a:xfrm>
            <a:off x="828000" y="2520000"/>
            <a:ext cx="1019580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8 </a:t>
            </a:r>
            <a:r>
              <a:rPr lang="en-CA" sz="2800" i="1" dirty="0"/>
              <a:t>- View of tissue contact or fitting surface of prosthesis </a:t>
            </a:r>
          </a:p>
          <a:p>
            <a:r>
              <a:rPr lang="en-CA" sz="2800" i="1" dirty="0"/>
              <a:t>(on a plain background).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89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9953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7174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29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872775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143999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30020" y="143999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68349" y="121032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62CAF2-3907-5743-B2FD-9909A19BA59B}"/>
              </a:ext>
            </a:extLst>
          </p:cNvPr>
          <p:cNvSpPr/>
          <p:nvPr/>
        </p:nvSpPr>
        <p:spPr>
          <a:xfrm>
            <a:off x="828000" y="2520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38"/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For </a:t>
            </a:r>
            <a:r>
              <a:rPr lang="en-CA" sz="2800" i="1" dirty="0" err="1"/>
              <a:t>osseointegrated</a:t>
            </a:r>
            <a:r>
              <a:rPr lang="en-CA" sz="2800" i="1" dirty="0"/>
              <a:t> cases, show implant components on patient (i.e. bar or magnetic components on abutments).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944310F3-7DF3-794C-985F-3EFBCA64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0898"/>
            <a:ext cx="12192000" cy="625101"/>
          </a:xfr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 marL="20638"/>
            <a:endParaRPr lang="en-CA" sz="1400" b="1" i="1" dirty="0">
              <a:solidFill>
                <a:schemeClr val="tx1"/>
              </a:solidFill>
            </a:endParaRPr>
          </a:p>
          <a:p>
            <a:pPr marL="20638"/>
            <a:r>
              <a:rPr lang="en-CA" sz="1400" b="1" i="1" dirty="0">
                <a:solidFill>
                  <a:schemeClr val="tx1"/>
                </a:solidFill>
              </a:rPr>
              <a:t>Photograph 1 </a:t>
            </a:r>
            <a:r>
              <a:rPr lang="en-CA" sz="1400" i="1" dirty="0">
                <a:solidFill>
                  <a:schemeClr val="tx1"/>
                </a:solidFill>
              </a:rPr>
              <a:t>- Patient without prosthesis.</a:t>
            </a:r>
            <a:br>
              <a:rPr lang="en-CA" sz="1400" i="1" dirty="0">
                <a:solidFill>
                  <a:schemeClr val="tx1"/>
                </a:solidFill>
              </a:rPr>
            </a:br>
            <a:r>
              <a:rPr lang="en-CA" sz="1400" i="1" dirty="0">
                <a:solidFill>
                  <a:schemeClr val="tx1"/>
                </a:solidFill>
              </a:rPr>
              <a:t>For </a:t>
            </a:r>
            <a:r>
              <a:rPr lang="en-CA" sz="1400" i="1" dirty="0" err="1">
                <a:solidFill>
                  <a:schemeClr val="tx1"/>
                </a:solidFill>
              </a:rPr>
              <a:t>osseointegrated</a:t>
            </a:r>
            <a:r>
              <a:rPr lang="en-CA" sz="1400" i="1" dirty="0">
                <a:solidFill>
                  <a:schemeClr val="tx1"/>
                </a:solidFill>
              </a:rPr>
              <a:t> cases, show implant components on patient (i.e. bar or magnetic components on abutments).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84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21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77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5929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81915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29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405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06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679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7184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39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7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F562CA-C521-914D-AAD3-837742F40E35}"/>
              </a:ext>
            </a:extLst>
          </p:cNvPr>
          <p:cNvSpPr txBox="1"/>
          <p:nvPr/>
        </p:nvSpPr>
        <p:spPr>
          <a:xfrm>
            <a:off x="827999" y="2520000"/>
            <a:ext cx="10525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- Impression (view of tissue side) or patient model resulting from digital imaging).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24672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19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291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95380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572797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23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667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384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89267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587594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49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2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7FB7B-EDE0-C543-A679-17F4A21F6F22}"/>
              </a:ext>
            </a:extLst>
          </p:cNvPr>
          <p:cNvSpPr txBox="1"/>
          <p:nvPr/>
        </p:nvSpPr>
        <p:spPr>
          <a:xfrm>
            <a:off x="828000" y="2520000"/>
            <a:ext cx="1113747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3 </a:t>
            </a:r>
            <a:r>
              <a:rPr lang="en-CA" sz="2800" i="1" dirty="0"/>
              <a:t>- Prototype on patient (i.e. wax or clay sculpture on patient). </a:t>
            </a:r>
            <a:br>
              <a:rPr lang="en-CA" sz="2800" i="1" dirty="0"/>
            </a:b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10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1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73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</a:t>
            </a:r>
            <a:r>
              <a:rPr lang="en-US" sz="3200" dirty="0">
                <a:solidFill>
                  <a:schemeClr val="bg1"/>
                </a:solidFill>
                <a:latin typeface="Bell MT" panose="02020503060305020303" pitchFamily="18" charset="77"/>
              </a:rPr>
              <a:t>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36790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</a:t>
            </a:r>
            <a:r>
              <a:rPr lang="en-US" sz="3200" dirty="0">
                <a:solidFill>
                  <a:schemeClr val="bg1"/>
                </a:solidFill>
                <a:latin typeface="Bell MT" panose="02020503060305020303" pitchFamily="18" charset="77"/>
              </a:rPr>
              <a:t>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376642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</a:t>
            </a:r>
            <a:r>
              <a:rPr lang="en-US" sz="3200" dirty="0">
                <a:solidFill>
                  <a:schemeClr val="bg1"/>
                </a:solidFill>
                <a:latin typeface="Bell MT" panose="02020503060305020303" pitchFamily="18" charset="77"/>
              </a:rPr>
              <a:t>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794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</a:t>
            </a:r>
            <a:r>
              <a:rPr lang="en-US" sz="3200" dirty="0">
                <a:solidFill>
                  <a:schemeClr val="bg1"/>
                </a:solidFill>
                <a:latin typeface="Bell MT" panose="02020503060305020303" pitchFamily="18" charset="77"/>
              </a:rPr>
              <a:t>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04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</a:t>
            </a:r>
            <a:r>
              <a:rPr lang="en-US" sz="3200" dirty="0">
                <a:solidFill>
                  <a:schemeClr val="bg1"/>
                </a:solidFill>
                <a:latin typeface="Bell MT" panose="02020503060305020303" pitchFamily="18" charset="77"/>
              </a:rPr>
              <a:t>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243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045041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309458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59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58755A-6342-5C41-A790-D3FC26B4B0F8}"/>
              </a:ext>
            </a:extLst>
          </p:cNvPr>
          <p:cNvSpPr/>
          <p:nvPr/>
        </p:nvSpPr>
        <p:spPr>
          <a:xfrm>
            <a:off x="828000" y="2520000"/>
            <a:ext cx="103460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4 </a:t>
            </a:r>
            <a:r>
              <a:rPr lang="en-CA" sz="2800" i="1" dirty="0"/>
              <a:t>- Mold (all parts shown ready for prosthesis casting).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324046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400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J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277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23993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520489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76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483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679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02429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255263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69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6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BED362-0621-4A46-9721-78FBEFA40892}"/>
              </a:ext>
            </a:extLst>
          </p:cNvPr>
          <p:cNvSpPr/>
          <p:nvPr/>
        </p:nvSpPr>
        <p:spPr>
          <a:xfrm>
            <a:off x="828000" y="2520000"/>
            <a:ext cx="1052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5 </a:t>
            </a:r>
            <a:r>
              <a:rPr lang="en-CA" sz="2800" i="1" dirty="0"/>
              <a:t>- One external view of prosthesis on the patient.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539886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171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516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14816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4934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590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636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869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6376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567717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79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6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ACA16A-D08D-FF49-8A7E-FA51C1E48CB4}"/>
              </a:ext>
            </a:extLst>
          </p:cNvPr>
          <p:cNvSpPr/>
          <p:nvPr/>
        </p:nvSpPr>
        <p:spPr>
          <a:xfrm>
            <a:off x="828000" y="2520000"/>
            <a:ext cx="10164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6  </a:t>
            </a:r>
            <a:r>
              <a:rPr lang="en-CA" sz="2800" i="1" dirty="0"/>
              <a:t>- One external view of prosthesis on the patient (different view from previous slide).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595036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259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42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34649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7567465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2659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670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8441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25441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655815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89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531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7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DE3B70-888A-A841-A386-B14D16E2689A}"/>
              </a:ext>
            </a:extLst>
          </p:cNvPr>
          <p:cNvSpPr/>
          <p:nvPr/>
        </p:nvSpPr>
        <p:spPr>
          <a:xfrm>
            <a:off x="828000" y="2520000"/>
            <a:ext cx="11165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7 </a:t>
            </a:r>
            <a:r>
              <a:rPr lang="en-CA" sz="2800" i="1" dirty="0"/>
              <a:t>- External (front) view of prosthesis (on a solid background). </a:t>
            </a:r>
          </a:p>
          <a:p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386501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3226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981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93317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428130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8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B9F95-DA4E-5743-9542-AC35CE9076B9}"/>
              </a:ext>
            </a:extLst>
          </p:cNvPr>
          <p:cNvSpPr txBox="1"/>
          <p:nvPr/>
        </p:nvSpPr>
        <p:spPr>
          <a:xfrm>
            <a:off x="828000" y="2520000"/>
            <a:ext cx="10651955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/>
            <a:r>
              <a:rPr lang="en-CA" sz="2800" b="1" i="1" dirty="0"/>
              <a:t>Photograph 4 </a:t>
            </a:r>
            <a:r>
              <a:rPr lang="en-CA" sz="2800" i="1" dirty="0"/>
              <a:t>- External (front) view of prosthesis on a solid background.</a:t>
            </a:r>
          </a:p>
          <a:p>
            <a:pPr marL="26988"/>
            <a:r>
              <a:rPr lang="en-CA" sz="2800" i="1" dirty="0"/>
              <a:t> </a:t>
            </a:r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838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Q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E182DC-461B-E743-906E-5C0221802609}"/>
              </a:ext>
            </a:extLst>
          </p:cNvPr>
          <p:cNvSpPr txBox="1"/>
          <p:nvPr/>
        </p:nvSpPr>
        <p:spPr>
          <a:xfrm>
            <a:off x="828000" y="2520000"/>
            <a:ext cx="1016951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3" indent="9525"/>
            <a:r>
              <a:rPr lang="en-CA" sz="2800" b="1" i="1" dirty="0"/>
              <a:t>Photograph 5  </a:t>
            </a:r>
            <a:r>
              <a:rPr lang="en-CA" sz="2800" i="1" dirty="0"/>
              <a:t>- View of tissue contact or fitting surface of prosthesis</a:t>
            </a:r>
          </a:p>
          <a:p>
            <a:pPr marL="17463" indent="9525"/>
            <a:r>
              <a:rPr lang="en-CA" sz="2800" i="1" dirty="0"/>
              <a:t>on a solid background. </a:t>
            </a:r>
          </a:p>
          <a:p>
            <a:pPr marL="26988"/>
            <a:endParaRPr lang="en-CA" sz="2800" i="1" dirty="0"/>
          </a:p>
          <a:p>
            <a:pPr marL="26988"/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4813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67999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D69D6-FFBC-8844-ADD6-518EDDFECE94}"/>
              </a:ext>
            </a:extLst>
          </p:cNvPr>
          <p:cNvSpPr/>
          <p:nvPr/>
        </p:nvSpPr>
        <p:spPr>
          <a:xfrm>
            <a:off x="828000" y="2520000"/>
            <a:ext cx="9779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i="1" dirty="0"/>
              <a:t>Photograph 1 </a:t>
            </a:r>
            <a:r>
              <a:rPr lang="en-CA" sz="2800" i="1" dirty="0"/>
              <a:t>- Patient without prosthesis.</a:t>
            </a:r>
            <a:br>
              <a:rPr lang="en-CA" sz="2800" i="1" dirty="0"/>
            </a:br>
            <a:endParaRPr lang="en-CA" sz="2800" i="1" dirty="0"/>
          </a:p>
          <a:p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</a:t>
            </a:r>
            <a:r>
              <a:rPr lang="en-CA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93340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DFAB70-69D8-DF43-8202-BBBAB3F5C1B2}"/>
              </a:ext>
            </a:extLst>
          </p:cNvPr>
          <p:cNvSpPr txBox="1"/>
          <p:nvPr/>
        </p:nvSpPr>
        <p:spPr>
          <a:xfrm>
            <a:off x="828000" y="2520000"/>
            <a:ext cx="88465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/>
              <a:t>Photograph 2 </a:t>
            </a:r>
            <a:r>
              <a:rPr lang="en-CA" sz="2800" i="1" dirty="0"/>
              <a:t>– One view of final prosthesis on the patient. </a:t>
            </a:r>
          </a:p>
          <a:p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739316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F518DA-C947-334B-9C6A-E9ACDA034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80000"/>
          </a:xfrm>
          <a:solidFill>
            <a:srgbClr val="3E6ABA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/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445D-E00F-6940-B9D3-C7AC98BE3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651-D54B-E749-B304-B3799BDB77DA}" type="slidenum">
              <a:rPr lang="en-US" smtClean="0"/>
              <a:t>99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2B300C-CAFB-7247-9F2D-9B6EB7E746E2}"/>
              </a:ext>
            </a:extLst>
          </p:cNvPr>
          <p:cNvSpPr txBox="1"/>
          <p:nvPr/>
        </p:nvSpPr>
        <p:spPr>
          <a:xfrm>
            <a:off x="360000" y="288000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Case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A006A7-3D78-334A-8D68-92A33AC6F6F1}"/>
              </a:ext>
            </a:extLst>
          </p:cNvPr>
          <p:cNvSpPr txBox="1"/>
          <p:nvPr/>
        </p:nvSpPr>
        <p:spPr>
          <a:xfrm>
            <a:off x="3960000" y="288000"/>
            <a:ext cx="2438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Photograph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86F68-A513-4C45-AF3D-4491E636A19B}"/>
              </a:ext>
            </a:extLst>
          </p:cNvPr>
          <p:cNvSpPr txBox="1"/>
          <p:nvPr/>
        </p:nvSpPr>
        <p:spPr>
          <a:xfrm>
            <a:off x="8076000" y="288000"/>
            <a:ext cx="3285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Type of Prosthesis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41A18-CE38-BA4E-9A63-18069EDEBE0D}"/>
              </a:ext>
            </a:extLst>
          </p:cNvPr>
          <p:cNvSpPr txBox="1"/>
          <p:nvPr/>
        </p:nvSpPr>
        <p:spPr>
          <a:xfrm>
            <a:off x="828000" y="2520000"/>
            <a:ext cx="931524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988"/>
            <a:r>
              <a:rPr lang="en-CA" sz="2800" b="1" i="1" dirty="0"/>
              <a:t>Photograph 3 </a:t>
            </a:r>
            <a:r>
              <a:rPr lang="en-CA" sz="2800" i="1" dirty="0"/>
              <a:t>– Second view of final prosthesis on the patient. </a:t>
            </a:r>
            <a:br>
              <a:rPr lang="en-CA" sz="2800" i="1" dirty="0"/>
            </a:br>
            <a:r>
              <a:rPr lang="en-CA" sz="2800" i="1" dirty="0"/>
              <a:t>Different from previous slide.</a:t>
            </a:r>
          </a:p>
          <a:p>
            <a:pPr marL="26988"/>
            <a:br>
              <a:rPr lang="en-CA" sz="2800" i="1" dirty="0"/>
            </a:br>
            <a:r>
              <a:rPr lang="en-CA" sz="2800" i="1" dirty="0"/>
              <a:t>One photograph only.</a:t>
            </a:r>
          </a:p>
          <a:p>
            <a:endParaRPr lang="en-CA" sz="2800" i="1" dirty="0"/>
          </a:p>
          <a:p>
            <a:r>
              <a:rPr lang="en-CA" sz="2800" i="1" dirty="0"/>
              <a:t>You can delete this text before you add the photograph.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6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5133</Words>
  <Application>Microsoft Macintosh PowerPoint</Application>
  <PresentationFormat>Widescreen</PresentationFormat>
  <Paragraphs>960</Paragraphs>
  <Slides>102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7" baseType="lpstr">
      <vt:lpstr>Arial</vt:lpstr>
      <vt:lpstr>Bell MT</vt:lpstr>
      <vt:lpstr>Calibri</vt:lpstr>
      <vt:lpstr>Calibri Light</vt:lpstr>
      <vt:lpstr>Office Theme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irene healey</dc:creator>
  <cp:lastModifiedBy>irene healey</cp:lastModifiedBy>
  <cp:revision>31</cp:revision>
  <dcterms:created xsi:type="dcterms:W3CDTF">2019-02-11T17:13:15Z</dcterms:created>
  <dcterms:modified xsi:type="dcterms:W3CDTF">2020-06-06T22:22:45Z</dcterms:modified>
</cp:coreProperties>
</file>